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75" r:id="rId2"/>
    <p:sldId id="272" r:id="rId3"/>
    <p:sldId id="269" r:id="rId4"/>
    <p:sldId id="276" r:id="rId5"/>
    <p:sldId id="261" r:id="rId6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8"/>
    <p:restoredTop sz="89432" autoAdjust="0"/>
  </p:normalViewPr>
  <p:slideViewPr>
    <p:cSldViewPr snapToGrid="0" snapToObjects="1">
      <p:cViewPr varScale="1">
        <p:scale>
          <a:sx n="66" d="100"/>
          <a:sy n="66" d="100"/>
        </p:scale>
        <p:origin x="2392" y="19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0E0D40-532F-F34E-BD8B-A9D3F370EF16}" type="datetimeFigureOut">
              <a:rPr lang="en-US" smtClean="0"/>
              <a:t>3/7/20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0E0BC1-879D-2145-8E34-03DB2365E4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8879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C83074-9A62-8447-97B2-BA0BE2C17BDC}" type="datetimeFigureOut">
              <a:rPr lang="en-US" smtClean="0"/>
              <a:t>3/7/20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BB2CE7-A23E-7A42-A2A6-A78DF1155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44324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72"/>
            <a:ext cx="5829300" cy="1960033"/>
          </a:xfrm>
        </p:spPr>
        <p:txBody>
          <a:bodyPr/>
          <a:lstStyle/>
          <a:p>
            <a:r>
              <a:rPr lang="sv-S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87FD-5D50-9C43-B3AF-D3DE8EF98182}" type="datetime1">
              <a:rPr lang="en-US" smtClean="0"/>
              <a:t>3/7/20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B69B4-E2F6-5143-A1A2-1DD47297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883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9FDC1-D949-B340-A19B-BD04D7BF0CD2}" type="datetime1">
              <a:rPr lang="en-US" smtClean="0"/>
              <a:t>3/7/20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B69B4-E2F6-5143-A1A2-1DD47297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975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2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FF43E-FC1A-CD4A-8141-F0E0E0ABAAE2}" type="datetime1">
              <a:rPr lang="en-US" smtClean="0"/>
              <a:t>3/7/20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B69B4-E2F6-5143-A1A2-1DD47297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087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5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5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7FD95-A0E0-6544-A818-4A3181ECE4C4}" type="datetime1">
              <a:rPr lang="en-US" smtClean="0"/>
              <a:t>3/7/20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B69B4-E2F6-5143-A1A2-1DD47297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147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2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2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15560-9038-554F-A479-ECE8DF3E70EB}" type="datetime1">
              <a:rPr lang="en-US" smtClean="0"/>
              <a:t>3/7/20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B69B4-E2F6-5143-A1A2-1DD47297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201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3D789-F499-C84F-A6C2-D354A7FC0CCA}" type="datetime1">
              <a:rPr lang="en-US" smtClean="0"/>
              <a:t>3/7/20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B69B4-E2F6-5143-A1A2-1DD47297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932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D2038-BE93-8F4B-A5BE-0FA2D9D69760}" type="datetime1">
              <a:rPr lang="en-US" smtClean="0"/>
              <a:t>3/7/20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B69B4-E2F6-5143-A1A2-1DD47297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316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3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0" y="364071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3" y="1913471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7CEB-54B5-F540-80AC-51EBB7E9B9BA}" type="datetime1">
              <a:rPr lang="en-US" smtClean="0"/>
              <a:t>3/7/20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B69B4-E2F6-5143-A1A2-1DD47297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611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A5FA2-A409-4D45-9292-364A61E3C9F3}" type="datetime1">
              <a:rPr lang="en-US" smtClean="0"/>
              <a:t>3/7/20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B69B4-E2F6-5143-A1A2-1DD47297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165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750A8-D4D5-AA48-8F18-8488305A4CF5}" type="datetime1">
              <a:rPr lang="en-US" smtClean="0"/>
              <a:t>3/7/20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B69B4-E2F6-5143-A1A2-1DD47297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828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9"/>
            <a:ext cx="1543050" cy="7802033"/>
          </a:xfrm>
        </p:spPr>
        <p:txBody>
          <a:bodyPr vert="eaVert"/>
          <a:lstStyle/>
          <a:p>
            <a:r>
              <a:rPr lang="sv-S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9"/>
            <a:ext cx="4514850" cy="7802033"/>
          </a:xfrm>
        </p:spPr>
        <p:txBody>
          <a:bodyPr vert="eaVert"/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6751D-A7A7-BB42-90A6-3D2432644092}" type="datetime1">
              <a:rPr lang="en-US" smtClean="0"/>
              <a:t>3/7/20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B69B4-E2F6-5143-A1A2-1DD47297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570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5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8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3A6274-916F-FC44-A563-0FB7E13063A4}" type="datetime1">
              <a:rPr lang="en-US" smtClean="0"/>
              <a:t>3/7/20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8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8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B69B4-E2F6-5143-A1A2-1DD47297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295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emf"/><Relationship Id="rId5" Type="http://schemas.openxmlformats.org/officeDocument/2006/relationships/package" Target="../embeddings/Microsoft_Word_Document1.docx"/><Relationship Id="rId4" Type="http://schemas.openxmlformats.org/officeDocument/2006/relationships/image" Target="../media/image1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0998" y="267296"/>
            <a:ext cx="62026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Figure S1. General gating and sorting strategies for </a:t>
            </a:r>
            <a:r>
              <a:rPr lang="en-US" sz="1400" b="1" i="1" dirty="0"/>
              <a:t>ex vivo</a:t>
            </a:r>
            <a:r>
              <a:rPr lang="en-US" sz="1400" b="1" dirty="0"/>
              <a:t> samples and lymph node biopsies</a:t>
            </a:r>
          </a:p>
          <a:p>
            <a:r>
              <a:rPr lang="en-US" sz="1400" b="1" dirty="0"/>
              <a:t>a)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5641" y="5188048"/>
            <a:ext cx="353943" cy="361637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1100" b="1" dirty="0" err="1">
                <a:latin typeface="Arial"/>
                <a:cs typeface="Arial"/>
              </a:rPr>
              <a:t>Tmr</a:t>
            </a:r>
            <a:endParaRPr lang="en-US" sz="1100" b="1" dirty="0"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04769" y="5683800"/>
            <a:ext cx="748923" cy="26161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/>
                <a:cs typeface="Arial"/>
              </a:rPr>
              <a:t>CD45RA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34850" y="2711581"/>
            <a:ext cx="63350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err="1">
                <a:latin typeface="Arial"/>
                <a:cs typeface="Arial"/>
              </a:rPr>
              <a:t>cit</a:t>
            </a:r>
            <a:r>
              <a:rPr lang="en-US" sz="1100" b="1" dirty="0">
                <a:latin typeface="Arial"/>
                <a:cs typeface="Arial"/>
              </a:rPr>
              <a:t> vim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04962" y="2711581"/>
            <a:ext cx="8263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latin typeface="Arial"/>
                <a:cs typeface="Arial"/>
              </a:rPr>
              <a:t>cit</a:t>
            </a:r>
            <a:r>
              <a:rPr lang="en-US" sz="1100" b="1" dirty="0">
                <a:latin typeface="Arial"/>
                <a:cs typeface="Arial"/>
              </a:rPr>
              <a:t> </a:t>
            </a:r>
            <a:r>
              <a:rPr lang="en-US" sz="1100" b="1" dirty="0">
                <a:latin typeface="Symbol" charset="2"/>
                <a:cs typeface="Symbol" charset="2"/>
              </a:rPr>
              <a:t>a</a:t>
            </a:r>
            <a:r>
              <a:rPr lang="en-US" sz="1100" b="1" dirty="0">
                <a:latin typeface="Arial"/>
                <a:cs typeface="Arial"/>
              </a:rPr>
              <a:t>-</a:t>
            </a:r>
            <a:r>
              <a:rPr lang="en-US" sz="1100" b="1" dirty="0" err="1">
                <a:latin typeface="Arial"/>
                <a:cs typeface="Arial"/>
              </a:rPr>
              <a:t>eno</a:t>
            </a:r>
            <a:endParaRPr lang="en-US" sz="1100" b="1" dirty="0">
              <a:latin typeface="Arial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112906" y="2711581"/>
            <a:ext cx="10467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err="1">
                <a:latin typeface="Arial"/>
                <a:cs typeface="Arial"/>
              </a:rPr>
              <a:t>cit</a:t>
            </a:r>
            <a:r>
              <a:rPr lang="en-US" sz="1100" b="1" dirty="0">
                <a:latin typeface="Arial"/>
                <a:cs typeface="Arial"/>
              </a:rPr>
              <a:t> CILP/FGB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1241817" y="5644426"/>
            <a:ext cx="377999" cy="2"/>
          </a:xfrm>
          <a:prstGeom prst="straightConnector1">
            <a:avLst/>
          </a:prstGeom>
          <a:ln w="19050" cmpd="sng">
            <a:solidFill>
              <a:schemeClr val="tx1">
                <a:lumMod val="85000"/>
                <a:lumOff val="1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1241817" y="5149990"/>
            <a:ext cx="0" cy="503999"/>
          </a:xfrm>
          <a:prstGeom prst="straightConnector1">
            <a:avLst/>
          </a:prstGeom>
          <a:ln w="19050" cmpd="sng">
            <a:solidFill>
              <a:schemeClr val="tx1">
                <a:lumMod val="85000"/>
                <a:lumOff val="1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598616" y="2711581"/>
            <a:ext cx="79596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/>
                <a:cs typeface="Arial"/>
              </a:rPr>
              <a:t>influenza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759" y="8039692"/>
            <a:ext cx="369332" cy="511318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1200" dirty="0">
                <a:latin typeface="Arial"/>
                <a:cs typeface="Arial"/>
              </a:rPr>
              <a:t>CCR7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2273" y="8531855"/>
            <a:ext cx="7873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/>
                <a:cs typeface="Arial"/>
              </a:rPr>
              <a:t>CD45RA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408779" y="8669083"/>
            <a:ext cx="359997" cy="0"/>
          </a:xfrm>
          <a:prstGeom prst="straightConnector1">
            <a:avLst/>
          </a:prstGeom>
          <a:ln w="19050" cmpd="sng">
            <a:solidFill>
              <a:schemeClr val="tx1">
                <a:lumMod val="85000"/>
                <a:lumOff val="1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676612" y="7553285"/>
            <a:ext cx="369332" cy="6950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1200" dirty="0">
                <a:latin typeface="Arial"/>
                <a:cs typeface="Arial"/>
              </a:rPr>
              <a:t>CD45RA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252258" y="8519404"/>
            <a:ext cx="7128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/>
                <a:cs typeface="Arial"/>
              </a:rPr>
              <a:t> CD25	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1895050" y="8669083"/>
            <a:ext cx="359997" cy="0"/>
          </a:xfrm>
          <a:prstGeom prst="straightConnector1">
            <a:avLst/>
          </a:prstGeom>
          <a:ln w="19050" cmpd="sng">
            <a:solidFill>
              <a:schemeClr val="tx1">
                <a:lumMod val="85000"/>
                <a:lumOff val="1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1900714" y="8308298"/>
            <a:ext cx="0" cy="359997"/>
          </a:xfrm>
          <a:prstGeom prst="straightConnector1">
            <a:avLst/>
          </a:prstGeom>
          <a:ln w="19050" cmpd="sng">
            <a:solidFill>
              <a:schemeClr val="tx1">
                <a:lumMod val="85000"/>
                <a:lumOff val="1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-211682" y="6215546"/>
            <a:ext cx="797288" cy="1605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300" b="1" dirty="0"/>
              <a:t>whole</a:t>
            </a:r>
          </a:p>
          <a:p>
            <a:pPr algn="r">
              <a:lnSpc>
                <a:spcPct val="90000"/>
              </a:lnSpc>
            </a:pPr>
            <a:r>
              <a:rPr lang="en-US" sz="1300" b="1" dirty="0"/>
              <a:t> CD4+</a:t>
            </a:r>
          </a:p>
          <a:p>
            <a:pPr algn="r">
              <a:lnSpc>
                <a:spcPct val="90000"/>
              </a:lnSpc>
            </a:pPr>
            <a:endParaRPr lang="en-US" sz="1300" b="1" dirty="0"/>
          </a:p>
          <a:p>
            <a:pPr algn="r">
              <a:lnSpc>
                <a:spcPct val="90000"/>
              </a:lnSpc>
            </a:pPr>
            <a:endParaRPr lang="en-US" sz="1300" b="1" dirty="0"/>
          </a:p>
          <a:p>
            <a:pPr algn="r">
              <a:lnSpc>
                <a:spcPct val="90000"/>
              </a:lnSpc>
            </a:pPr>
            <a:endParaRPr lang="en-US" b="1" dirty="0"/>
          </a:p>
          <a:p>
            <a:pPr algn="r">
              <a:lnSpc>
                <a:spcPct val="90000"/>
              </a:lnSpc>
            </a:pPr>
            <a:endParaRPr lang="en-US" sz="1300" b="1" dirty="0"/>
          </a:p>
          <a:p>
            <a:pPr algn="r">
              <a:lnSpc>
                <a:spcPct val="90000"/>
              </a:lnSpc>
            </a:pPr>
            <a:r>
              <a:rPr lang="en-US" sz="1300" b="1" dirty="0"/>
              <a:t>flu-</a:t>
            </a:r>
          </a:p>
          <a:p>
            <a:pPr algn="r">
              <a:lnSpc>
                <a:spcPct val="90000"/>
              </a:lnSpc>
            </a:pPr>
            <a:r>
              <a:rPr lang="en-US" sz="1300" b="1" dirty="0" err="1"/>
              <a:t>tmr</a:t>
            </a:r>
            <a:r>
              <a:rPr lang="en-US" sz="1300" b="1" dirty="0"/>
              <a:t>+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405202" y="8519404"/>
            <a:ext cx="7128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/>
                <a:cs typeface="Arial"/>
              </a:rPr>
              <a:t> CCR6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58021" y="8519404"/>
            <a:ext cx="8511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/>
                <a:cs typeface="Arial"/>
              </a:rPr>
              <a:t> CXCR3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765959" y="8519404"/>
            <a:ext cx="9095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/>
                <a:cs typeface="Arial"/>
              </a:rPr>
              <a:t> CXCR5</a:t>
            </a:r>
          </a:p>
        </p:txBody>
      </p:sp>
      <p:cxnSp>
        <p:nvCxnSpPr>
          <p:cNvPr id="38" name="Straight Arrow Connector 37"/>
          <p:cNvCxnSpPr/>
          <p:nvPr/>
        </p:nvCxnSpPr>
        <p:spPr>
          <a:xfrm flipV="1">
            <a:off x="414443" y="8308298"/>
            <a:ext cx="0" cy="359997"/>
          </a:xfrm>
          <a:prstGeom prst="straightConnector1">
            <a:avLst/>
          </a:prstGeom>
          <a:ln w="19050" cmpd="sng">
            <a:solidFill>
              <a:schemeClr val="tx1">
                <a:lumMod val="85000"/>
                <a:lumOff val="1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355" y="6079801"/>
            <a:ext cx="6270319" cy="2412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b="63506"/>
          <a:stretch/>
        </p:blipFill>
        <p:spPr>
          <a:xfrm>
            <a:off x="416267" y="963180"/>
            <a:ext cx="6287722" cy="157655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028300" y="8588518"/>
            <a:ext cx="1600200" cy="486833"/>
          </a:xfrm>
        </p:spPr>
        <p:txBody>
          <a:bodyPr/>
          <a:lstStyle/>
          <a:p>
            <a:fld id="{9CDB69B4-E2F6-5143-A1A2-1DD47297B627}" type="slidenum">
              <a:rPr lang="en-US" smtClean="0"/>
              <a:t>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grayscl/>
            <a:extLst>
              <a:ext uri="{BEBA8EAE-BF5A-486C-A8C5-ECC9F3942E4B}">
                <a14:imgProps xmlns:a14="http://schemas.microsoft.com/office/drawing/2010/main">
                  <a14:imgLayer r:embed="rId5"/>
                </a14:imgProps>
              </a:ext>
            </a:extLst>
          </a:blip>
          <a:stretch>
            <a:fillRect/>
          </a:stretch>
        </p:blipFill>
        <p:spPr>
          <a:xfrm>
            <a:off x="1284052" y="2934466"/>
            <a:ext cx="5295630" cy="260277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101289" y="2993194"/>
            <a:ext cx="116881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/>
              <a:t>before</a:t>
            </a:r>
          </a:p>
          <a:p>
            <a:pPr algn="ctr"/>
            <a:r>
              <a:rPr lang="en-US" sz="1600" dirty="0"/>
              <a:t>enrichment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1289" y="4279385"/>
            <a:ext cx="116881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/>
              <a:t>after</a:t>
            </a:r>
            <a:endParaRPr lang="en-US" sz="1600" b="1" dirty="0"/>
          </a:p>
          <a:p>
            <a:pPr algn="ctr"/>
            <a:r>
              <a:rPr lang="en-US" sz="1600" dirty="0"/>
              <a:t>enrichment</a:t>
            </a:r>
          </a:p>
        </p:txBody>
      </p:sp>
    </p:spTree>
    <p:extLst>
      <p:ext uri="{BB962C8B-B14F-4D97-AF65-F5344CB8AC3E}">
        <p14:creationId xmlns:p14="http://schemas.microsoft.com/office/powerpoint/2010/main" val="1109942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73622" y="3583675"/>
            <a:ext cx="353943" cy="361637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1100" b="1" dirty="0" err="1">
                <a:latin typeface="Arial"/>
                <a:cs typeface="Arial"/>
              </a:rPr>
              <a:t>Tmr</a:t>
            </a:r>
            <a:endParaRPr lang="en-US" sz="1100" b="1" dirty="0"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01239" y="4147874"/>
            <a:ext cx="466863" cy="26161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/>
                <a:cs typeface="Arial"/>
              </a:rPr>
              <a:t>CD4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81522" y="2338897"/>
            <a:ext cx="63350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err="1">
                <a:latin typeface="Arial"/>
                <a:cs typeface="Arial"/>
              </a:rPr>
              <a:t>cit</a:t>
            </a:r>
            <a:r>
              <a:rPr lang="en-US" sz="1100" b="1" dirty="0">
                <a:latin typeface="Arial"/>
                <a:cs typeface="Arial"/>
              </a:rPr>
              <a:t> vim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87039" y="2338897"/>
            <a:ext cx="7752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err="1">
                <a:latin typeface="Arial"/>
                <a:cs typeface="Arial"/>
              </a:rPr>
              <a:t>cit</a:t>
            </a:r>
            <a:r>
              <a:rPr lang="en-US" sz="1100" b="1" dirty="0">
                <a:latin typeface="Arial"/>
                <a:cs typeface="Arial"/>
              </a:rPr>
              <a:t> </a:t>
            </a:r>
            <a:r>
              <a:rPr lang="en-US" sz="1100" b="1" dirty="0">
                <a:latin typeface="Symbol" charset="2"/>
                <a:cs typeface="Symbol" charset="2"/>
              </a:rPr>
              <a:t>a</a:t>
            </a:r>
            <a:r>
              <a:rPr lang="en-US" sz="1100" b="1" dirty="0">
                <a:latin typeface="Arial"/>
                <a:cs typeface="Arial"/>
              </a:rPr>
              <a:t>-</a:t>
            </a:r>
            <a:r>
              <a:rPr lang="en-US" sz="1100" b="1" dirty="0" err="1">
                <a:latin typeface="Arial"/>
                <a:cs typeface="Arial"/>
              </a:rPr>
              <a:t>eno</a:t>
            </a:r>
            <a:endParaRPr lang="en-US" sz="1100" b="1" dirty="0">
              <a:latin typeface="Arial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21461" y="2338897"/>
            <a:ext cx="10467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err="1">
                <a:latin typeface="Arial"/>
                <a:cs typeface="Arial"/>
              </a:rPr>
              <a:t>cit</a:t>
            </a:r>
            <a:r>
              <a:rPr lang="en-US" sz="1100" b="1" dirty="0">
                <a:latin typeface="Arial"/>
                <a:cs typeface="Arial"/>
              </a:rPr>
              <a:t> CILP/FGB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1262101" y="4122986"/>
            <a:ext cx="377999" cy="2"/>
          </a:xfrm>
          <a:prstGeom prst="straightConnector1">
            <a:avLst/>
          </a:prstGeom>
          <a:ln w="19050" cmpd="sng">
            <a:solidFill>
              <a:schemeClr val="tx1">
                <a:lumMod val="85000"/>
                <a:lumOff val="1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1262101" y="3625607"/>
            <a:ext cx="0" cy="503999"/>
          </a:xfrm>
          <a:prstGeom prst="straightConnector1">
            <a:avLst/>
          </a:prstGeom>
          <a:ln w="19050" cmpd="sng">
            <a:solidFill>
              <a:schemeClr val="tx1">
                <a:lumMod val="85000"/>
                <a:lumOff val="1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50804" y="267296"/>
            <a:ext cx="6301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b)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5028300" y="8588518"/>
            <a:ext cx="1600200" cy="486833"/>
          </a:xfrm>
        </p:spPr>
        <p:txBody>
          <a:bodyPr/>
          <a:lstStyle/>
          <a:p>
            <a:fld id="{9CDB69B4-E2F6-5143-A1A2-1DD47297B627}" type="slidenum">
              <a:rPr lang="en-US" smtClean="0"/>
              <a:t>2</a:t>
            </a:fld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437174" y="4869431"/>
            <a:ext cx="598365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1200" b="1" dirty="0"/>
              <a:t>Figure S1. General gating and sorting strategies for </a:t>
            </a:r>
            <a:r>
              <a:rPr lang="en-GB" sz="1200" b="1" i="1" dirty="0"/>
              <a:t>ex vivo</a:t>
            </a:r>
            <a:r>
              <a:rPr lang="en-GB" sz="1200" b="1" dirty="0"/>
              <a:t> samples (a) and lymph node biopsies (b)</a:t>
            </a:r>
            <a:endParaRPr lang="en-US" sz="1200" dirty="0"/>
          </a:p>
          <a:p>
            <a:pPr algn="just"/>
            <a:r>
              <a:rPr lang="en-GB" sz="1200" b="1" dirty="0" err="1"/>
              <a:t>a+b</a:t>
            </a:r>
            <a:r>
              <a:rPr lang="en-GB" sz="1200" b="1" dirty="0"/>
              <a:t>)</a:t>
            </a:r>
            <a:r>
              <a:rPr lang="en-GB" sz="1200" dirty="0"/>
              <a:t> Lymphocytes were gated, followed by selection of single cells and removal of B cells, monocytes and apoptotic cells. CD4+ cells were thereafter screened for tetramer-positive cells. Here, we used Boolean gating to get single-tetramer-positive events and to exclude double-tetramer-positive events between the four different tetramer-channels. General gates for all the phenotypic markers were first set for the CD4+ population and then copied to respective tetramer-positive populations. For </a:t>
            </a:r>
            <a:r>
              <a:rPr lang="en-GB" sz="1200" i="1" dirty="0"/>
              <a:t>ex vivo</a:t>
            </a:r>
            <a:r>
              <a:rPr lang="en-GB" sz="1200" dirty="0"/>
              <a:t> samples </a:t>
            </a:r>
            <a:r>
              <a:rPr lang="en-GB" sz="1200" b="1" dirty="0"/>
              <a:t>(a)</a:t>
            </a:r>
            <a:r>
              <a:rPr lang="en-GB" sz="1200" dirty="0"/>
              <a:t> tetramer-positive gates were set considering the flow plots of the samples before enrichment to determine the general background. For lymph node biopsies </a:t>
            </a:r>
            <a:r>
              <a:rPr lang="en-GB" sz="1200" b="1" dirty="0"/>
              <a:t>(b)</a:t>
            </a:r>
            <a:r>
              <a:rPr lang="en-GB" sz="1200" dirty="0"/>
              <a:t> we set the tetramer-positive gates directly due to the lack of enrichment when doing </a:t>
            </a:r>
            <a:r>
              <a:rPr lang="en-GB" sz="1200" i="1" dirty="0"/>
              <a:t>in vitro</a:t>
            </a:r>
            <a:r>
              <a:rPr lang="en-GB" sz="1200" dirty="0"/>
              <a:t> staining.</a:t>
            </a:r>
            <a:endParaRPr lang="en-US" sz="1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982" y="587902"/>
            <a:ext cx="6538224" cy="161999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1321247" y="2586336"/>
            <a:ext cx="4367127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400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0804" y="267296"/>
            <a:ext cx="6301884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Figure S2</a:t>
            </a:r>
          </a:p>
          <a:p>
            <a:endParaRPr lang="en-US" sz="1100" b="1" dirty="0"/>
          </a:p>
          <a:p>
            <a:r>
              <a:rPr lang="en-US" sz="1100" b="1" dirty="0"/>
              <a:t>a)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r="58030"/>
          <a:stretch/>
        </p:blipFill>
        <p:spPr>
          <a:xfrm>
            <a:off x="2604275" y="641854"/>
            <a:ext cx="1834161" cy="15513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792" y="2308320"/>
            <a:ext cx="5430877" cy="381599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476" y="666515"/>
            <a:ext cx="2567998" cy="15479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46484"/>
          <a:stretch/>
        </p:blipFill>
        <p:spPr>
          <a:xfrm>
            <a:off x="4524739" y="641854"/>
            <a:ext cx="2338710" cy="1551397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5028300" y="8588518"/>
            <a:ext cx="1600200" cy="486833"/>
          </a:xfrm>
        </p:spPr>
        <p:txBody>
          <a:bodyPr/>
          <a:lstStyle/>
          <a:p>
            <a:fld id="{9CDB69B4-E2F6-5143-A1A2-1DD47297B627}" type="slidenum">
              <a:rPr lang="en-US" smtClean="0"/>
              <a:t>3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35243" y="6317723"/>
            <a:ext cx="5987514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1200" b="1" dirty="0"/>
              <a:t>Figure S2. Characterization of antigen-specific CD4+ T cells by differentiation status, determined by simultaneous or singular expression of CD45RA and CCR7 in naïve, central and effector memory and terminal effector memory T cells </a:t>
            </a:r>
            <a:endParaRPr lang="en-US" sz="1200" dirty="0"/>
          </a:p>
          <a:p>
            <a:pPr algn="just"/>
            <a:r>
              <a:rPr lang="en-GB" sz="1200" dirty="0"/>
              <a:t>Box plots show the mean distribution of antigen-specific T cells among the four phenotypes. Central memory (</a:t>
            </a:r>
            <a:r>
              <a:rPr lang="en-GB" sz="1200" dirty="0" err="1"/>
              <a:t>Tcm</a:t>
            </a:r>
            <a:r>
              <a:rPr lang="en-GB" sz="1200" dirty="0"/>
              <a:t>) and effector memory (Tem) T cells are coloured in red and salmon, respectively.</a:t>
            </a:r>
            <a:endParaRPr lang="en-US" sz="1200" dirty="0"/>
          </a:p>
          <a:p>
            <a:pPr algn="just"/>
            <a:r>
              <a:rPr lang="en-GB" sz="1200" b="1" dirty="0"/>
              <a:t>a)</a:t>
            </a:r>
            <a:r>
              <a:rPr lang="en-GB" sz="1200" dirty="0"/>
              <a:t> For CILP/FGB- and α-</a:t>
            </a:r>
            <a:r>
              <a:rPr lang="en-GB" sz="1200" dirty="0" err="1"/>
              <a:t>enolase</a:t>
            </a:r>
            <a:r>
              <a:rPr lang="en-GB" sz="1200" dirty="0"/>
              <a:t>-specific T cells from the repeat experiments on the four healthy controls. </a:t>
            </a:r>
            <a:endParaRPr lang="en-US" sz="1200" dirty="0"/>
          </a:p>
          <a:p>
            <a:pPr algn="just"/>
            <a:r>
              <a:rPr lang="en-GB" sz="1200" b="1" dirty="0"/>
              <a:t>b)</a:t>
            </a:r>
            <a:r>
              <a:rPr lang="en-GB" sz="1200" dirty="0"/>
              <a:t> For influenza- and </a:t>
            </a:r>
            <a:r>
              <a:rPr lang="en-GB" sz="1200" dirty="0" err="1"/>
              <a:t>citrulline</a:t>
            </a:r>
            <a:r>
              <a:rPr lang="en-GB" sz="1200" dirty="0"/>
              <a:t>-specific T cells as well as in detail for CILP/FGB- and α-</a:t>
            </a:r>
            <a:r>
              <a:rPr lang="en-GB" sz="1200" dirty="0" err="1"/>
              <a:t>enolase</a:t>
            </a:r>
            <a:r>
              <a:rPr lang="en-GB" sz="1200" dirty="0"/>
              <a:t>-reactive T cells from the experiments done on the 14 cross-sectional RA patients.</a:t>
            </a:r>
            <a:endParaRPr lang="en-US" sz="1200" dirty="0"/>
          </a:p>
          <a:p>
            <a:pPr algn="just"/>
            <a:r>
              <a:rPr lang="en-GB" sz="1200" b="1" dirty="0"/>
              <a:t>c)</a:t>
            </a:r>
            <a:r>
              <a:rPr lang="en-GB" sz="1200" dirty="0"/>
              <a:t> For the general CD4+ population and influenza-specific T cells (left panel) and the three channels of </a:t>
            </a:r>
            <a:r>
              <a:rPr lang="en-GB" sz="1200" dirty="0" err="1"/>
              <a:t>citrulline</a:t>
            </a:r>
            <a:r>
              <a:rPr lang="en-GB" sz="1200" dirty="0"/>
              <a:t>-reactive T cells from the ten LURA cohort patients both at baseline and 6m follow-up.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699365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5028300" y="8588518"/>
            <a:ext cx="1600200" cy="486833"/>
          </a:xfrm>
        </p:spPr>
        <p:txBody>
          <a:bodyPr/>
          <a:lstStyle/>
          <a:p>
            <a:fld id="{9CDB69B4-E2F6-5143-A1A2-1DD47297B627}" type="slidenum">
              <a:rPr lang="en-US" smtClean="0"/>
              <a:t>4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5" y="2442528"/>
            <a:ext cx="6593858" cy="377999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645" y="499304"/>
            <a:ext cx="4288993" cy="1907998"/>
          </a:xfrm>
          <a:prstGeom prst="rect">
            <a:avLst/>
          </a:prstGeom>
        </p:spPr>
      </p:pic>
      <p:sp>
        <p:nvSpPr>
          <p:cNvPr id="5" name="TextBox 4"/>
          <p:cNvSpPr txBox="1">
            <a:spLocks noChangeAspect="1"/>
          </p:cNvSpPr>
          <p:nvPr/>
        </p:nvSpPr>
        <p:spPr>
          <a:xfrm>
            <a:off x="79253" y="88437"/>
            <a:ext cx="2335695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Figure S3.</a:t>
            </a:r>
          </a:p>
          <a:p>
            <a:endParaRPr lang="en-US" sz="600" b="1" dirty="0"/>
          </a:p>
          <a:p>
            <a:r>
              <a:rPr lang="en-US" sz="1100" b="1" dirty="0"/>
              <a:t>a)</a:t>
            </a:r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  <a:p>
            <a:r>
              <a:rPr lang="en-US" sz="1100" b="1" dirty="0"/>
              <a:t>b)</a:t>
            </a:r>
          </a:p>
        </p:txBody>
      </p:sp>
      <p:sp>
        <p:nvSpPr>
          <p:cNvPr id="6" name="Rectangle 5"/>
          <p:cNvSpPr/>
          <p:nvPr/>
        </p:nvSpPr>
        <p:spPr>
          <a:xfrm>
            <a:off x="425000" y="6313593"/>
            <a:ext cx="6008001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1200" b="1" dirty="0"/>
              <a:t>Figure S3. Characterization of antigen-specific CD4+ T cells found in early RA patients at baseline and follow-up by expression of CD25, CD38, CCR6, CXCR3 and CXCR5</a:t>
            </a:r>
            <a:endParaRPr lang="en-US" sz="1200" dirty="0"/>
          </a:p>
          <a:p>
            <a:pPr algn="just"/>
            <a:r>
              <a:rPr lang="en-GB" sz="1200" b="1" dirty="0"/>
              <a:t>a) </a:t>
            </a:r>
            <a:r>
              <a:rPr lang="en-GB" sz="1200" dirty="0"/>
              <a:t>Phenotypic characterization of antigen-specific CD4+ T cells according to simultaneous or singular expression of CD45RA and CCR7 in naive (</a:t>
            </a:r>
            <a:r>
              <a:rPr lang="en-GB" sz="1200" dirty="0" err="1"/>
              <a:t>Tnaive</a:t>
            </a:r>
            <a:r>
              <a:rPr lang="en-GB" sz="1200" dirty="0"/>
              <a:t>) and CD45RA+ effector memory (</a:t>
            </a:r>
            <a:r>
              <a:rPr lang="en-GB" sz="1200" dirty="0" err="1"/>
              <a:t>Temra</a:t>
            </a:r>
            <a:r>
              <a:rPr lang="en-GB" sz="1200" dirty="0"/>
              <a:t>) T cells. Plotted are frequencies and the mean for α-</a:t>
            </a:r>
            <a:r>
              <a:rPr lang="en-GB" sz="1200" dirty="0" err="1"/>
              <a:t>enolase</a:t>
            </a:r>
            <a:r>
              <a:rPr lang="en-GB" sz="1200" dirty="0"/>
              <a:t>-, CILP/FGB-, </a:t>
            </a:r>
            <a:r>
              <a:rPr lang="en-GB" sz="1200" dirty="0" err="1"/>
              <a:t>vimentin</a:t>
            </a:r>
            <a:r>
              <a:rPr lang="en-GB" sz="1200" dirty="0"/>
              <a:t>- and influenza-specific T cells as well as the general CD4+ population at 0m (squares) and 6m follow-up (triangles). Green symbols depict the patients that achieved clinical remission at follow-up.</a:t>
            </a:r>
            <a:endParaRPr lang="en-US" sz="1200" dirty="0"/>
          </a:p>
          <a:p>
            <a:pPr algn="just"/>
            <a:r>
              <a:rPr lang="en-GB" sz="1200" b="1" dirty="0"/>
              <a:t>b</a:t>
            </a:r>
            <a:r>
              <a:rPr lang="en-GB" sz="1200" dirty="0"/>
              <a:t>) Phenotypic characterization of antigen-specific CD4+ T cells according to expression of CD25, CD38, CCR6, CXCR3 and CXCR5. Plotted are frequencies for α-</a:t>
            </a:r>
            <a:r>
              <a:rPr lang="en-GB" sz="1200" dirty="0" err="1"/>
              <a:t>enolase</a:t>
            </a:r>
            <a:r>
              <a:rPr lang="en-GB" sz="1200" dirty="0"/>
              <a:t>- (squares), CILP/FGB- (diamonds), </a:t>
            </a:r>
            <a:r>
              <a:rPr lang="en-GB" sz="1200" dirty="0" err="1"/>
              <a:t>vimentin</a:t>
            </a:r>
            <a:r>
              <a:rPr lang="en-GB" sz="1200" dirty="0"/>
              <a:t>- (circles) and influenza- (triangles) specific T cells and the general CD4+ population (open, inverted triangles) at baseline and 6m follow-up. Green symbols depict the patients that achieved clinical remission at follow-up.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63912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4688344"/>
              </p:ext>
            </p:extLst>
          </p:nvPr>
        </p:nvGraphicFramePr>
        <p:xfrm>
          <a:off x="-368300" y="4756150"/>
          <a:ext cx="7594600" cy="3598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2" name="Document" r:id="rId3" imgW="8864600" imgH="4203700" progId="Word.Document.12">
                  <p:embed/>
                </p:oleObj>
              </mc:Choice>
              <mc:Fallback>
                <p:oleObj name="Document" r:id="rId3" imgW="8864600" imgH="42037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368300" y="4756150"/>
                        <a:ext cx="7594600" cy="3598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1666595"/>
              </p:ext>
            </p:extLst>
          </p:nvPr>
        </p:nvGraphicFramePr>
        <p:xfrm>
          <a:off x="-368300" y="630238"/>
          <a:ext cx="7526338" cy="345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3" name="Document" r:id="rId5" imgW="8864600" imgH="4064000" progId="Word.Document.12">
                  <p:embed/>
                </p:oleObj>
              </mc:Choice>
              <mc:Fallback>
                <p:oleObj name="Document" r:id="rId5" imgW="8864600" imgH="40640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-368300" y="630238"/>
                        <a:ext cx="7526338" cy="3451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5028300" y="8588518"/>
            <a:ext cx="1600200" cy="486833"/>
          </a:xfrm>
        </p:spPr>
        <p:txBody>
          <a:bodyPr/>
          <a:lstStyle/>
          <a:p>
            <a:fld id="{9CDB69B4-E2F6-5143-A1A2-1DD47297B62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8300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20809</TotalTime>
  <Words>591</Words>
  <Application>Microsoft Macintosh PowerPoint</Application>
  <PresentationFormat>On-screen Show (4:3)</PresentationFormat>
  <Paragraphs>66</Paragraphs>
  <Slides>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Symbol</vt:lpstr>
      <vt:lpstr>Office Theme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KI-CAMPUS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Vivianne Malmström</cp:lastModifiedBy>
  <cp:revision>14</cp:revision>
  <cp:lastPrinted>2019-08-20T13:20:02Z</cp:lastPrinted>
  <dcterms:modified xsi:type="dcterms:W3CDTF">2020-03-07T18:50:30Z</dcterms:modified>
</cp:coreProperties>
</file>